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58" r:id="rId3"/>
    <p:sldId id="259" r:id="rId4"/>
    <p:sldId id="265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00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72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D1A1C-ACC9-4B57-B414-35EFD38457A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A32B5-4953-429A-A522-80EBBE11A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1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32B5-4953-429A-A522-80EBBE11A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1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2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7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2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1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2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7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7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62A9-33E0-47F6-87CE-908690C9244E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5C78A-5430-450D-BACB-C3996B3F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7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Pictures\duong vien trang tri mau va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0"/>
            <a:ext cx="9143999" cy="668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67000" y="907019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.VnArial" pitchFamily="34" charset="0"/>
              </a:rPr>
              <a:t> UNIT </a:t>
            </a:r>
            <a:r>
              <a:rPr lang="en-US" sz="32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.VnArial" pitchFamily="34" charset="0"/>
              </a:rPr>
              <a:t>15 : GOING OUT.</a:t>
            </a:r>
            <a:endParaRPr lang="en-US" dirty="0">
              <a:latin typeface=".Vn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5217" y="16764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Outline: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 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I. New words.</a:t>
            </a:r>
          </a:p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II. Gramma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r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4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6495" y="172867"/>
            <a:ext cx="4872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OUT.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678873" y="1083278"/>
            <a:ext cx="500201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II. </a:t>
            </a:r>
            <a:r>
              <a:rPr lang="en-US" sz="2800" b="1" u="sng" dirty="0">
                <a:solidFill>
                  <a:srgbClr val="FF0000"/>
                </a:solidFill>
              </a:rPr>
              <a:t>GRAMMAR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   </a:t>
            </a:r>
            <a:r>
              <a:rPr lang="en-US" sz="2800" b="1" i="1" dirty="0" smtClean="0">
                <a:solidFill>
                  <a:srgbClr val="0070C0"/>
                </a:solidFill>
              </a:rPr>
              <a:t>2. Be / Get used to (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quen</a:t>
            </a:r>
            <a:r>
              <a:rPr lang="en-US" sz="2800" b="1" i="1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với</a:t>
            </a:r>
            <a:r>
              <a:rPr lang="en-US" sz="2800" b="1" i="1" dirty="0" smtClean="0">
                <a:solidFill>
                  <a:srgbClr val="0070C0"/>
                </a:solidFill>
              </a:rPr>
              <a:t> )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696" y="2199267"/>
            <a:ext cx="7677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b.  </a:t>
            </a:r>
            <a:r>
              <a:rPr lang="en-US" sz="2800" b="1" i="1" u="sng" dirty="0" smtClean="0">
                <a:solidFill>
                  <a:srgbClr val="00B050"/>
                </a:solidFill>
              </a:rPr>
              <a:t>Get used to</a:t>
            </a:r>
            <a:r>
              <a:rPr lang="en-US" sz="2800" b="1" i="1" dirty="0" smtClean="0">
                <a:solidFill>
                  <a:srgbClr val="00B050"/>
                </a:solidFill>
              </a:rPr>
              <a:t> (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trở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nên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quen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với</a:t>
            </a:r>
            <a:r>
              <a:rPr lang="en-US" sz="2800" b="1" i="1" dirty="0" smtClean="0">
                <a:solidFill>
                  <a:srgbClr val="00B050"/>
                </a:solidFill>
              </a:rPr>
              <a:t>,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thích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nghi</a:t>
            </a:r>
            <a:r>
              <a:rPr lang="en-US" sz="2800" b="1" i="1" dirty="0" smtClean="0">
                <a:solidFill>
                  <a:srgbClr val="00B050"/>
                </a:solidFill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</a:rPr>
              <a:t>với</a:t>
            </a:r>
            <a:r>
              <a:rPr lang="en-US" sz="2800" b="1" i="1" dirty="0" smtClean="0">
                <a:solidFill>
                  <a:srgbClr val="00B050"/>
                </a:solidFill>
              </a:rPr>
              <a:t> )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5696" y="2971800"/>
            <a:ext cx="7572500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Subject   +    get  used to  +    V-</a:t>
            </a:r>
            <a:r>
              <a:rPr lang="en-US" sz="3200" b="1" dirty="0" err="1" smtClean="0">
                <a:solidFill>
                  <a:srgbClr val="FFFF00"/>
                </a:solidFill>
              </a:rPr>
              <a:t>ing</a:t>
            </a:r>
            <a:r>
              <a:rPr lang="en-US" sz="3200" b="1" dirty="0" smtClean="0">
                <a:solidFill>
                  <a:srgbClr val="FFFF00"/>
                </a:solidFill>
              </a:rPr>
              <a:t>  / noun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894" y="3886200"/>
            <a:ext cx="82385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He will soon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get used to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walking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school.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Little by little, she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got used 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 new family.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252037"/>
            <a:ext cx="48397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r>
              <a:rPr lang="en-US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1531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II. GRAMMAR :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6909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3. </a:t>
            </a:r>
            <a:r>
              <a:rPr lang="en-US" sz="2800" b="1" i="1" u="sng" dirty="0" smtClean="0">
                <a:solidFill>
                  <a:srgbClr val="0070C0"/>
                </a:solidFill>
              </a:rPr>
              <a:t>Structure :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2427982"/>
            <a:ext cx="79248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   +  keep   +    </a:t>
            </a:r>
            <a:r>
              <a:rPr lang="en-US" sz="3200" b="1" dirty="0" err="1" smtClean="0"/>
              <a:t>s.b</a:t>
            </a:r>
            <a:r>
              <a:rPr lang="en-US" sz="3200" b="1" dirty="0" smtClean="0"/>
              <a:t> / s.th    +    adjective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7665" y="3352800"/>
            <a:ext cx="86858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1. These gloves will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your hands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( </a:t>
            </a:r>
            <a:r>
              <a:rPr lang="en-US" sz="24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endParaRPr lang="en-US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We should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our environment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endParaRPr lang="en-US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The traffic noise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kept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him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awake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all night.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6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Pictures\duong vien tron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55"/>
            <a:ext cx="9220199" cy="655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2002971"/>
            <a:ext cx="441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00B050"/>
                </a:solidFill>
                <a:latin typeface=".VnAristote" pitchFamily="34" charset="0"/>
                <a:cs typeface="Times New Roman" pitchFamily="18" charset="0"/>
              </a:rPr>
              <a:t>The end.</a:t>
            </a:r>
            <a:endParaRPr lang="en-US" sz="6600" dirty="0">
              <a:solidFill>
                <a:srgbClr val="00B050"/>
              </a:solidFill>
              <a:latin typeface=".VnAristot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8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0764" y="228600"/>
            <a:ext cx="6248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endParaRPr lang="en-US" sz="42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8364" y="929659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  <a:r>
              <a:rPr lang="en-US" sz="2800" b="1" u="sng" dirty="0" smtClean="0">
                <a:solidFill>
                  <a:srgbClr val="FF0000"/>
                </a:solidFill>
              </a:rPr>
              <a:t>NEW WORDS: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8022" y="1487231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Part A</a:t>
            </a:r>
            <a:r>
              <a:rPr lang="en-US" sz="2800" b="1" dirty="0" smtClean="0">
                <a:solidFill>
                  <a:srgbClr val="00B050"/>
                </a:solidFill>
              </a:rPr>
              <a:t> : Video games.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044" y="2024306"/>
            <a:ext cx="8671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1. Amusement ( n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sự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giải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trí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trò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giải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trí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Amusement center ( n )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trung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tâm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giải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trí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2. Addictive (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adj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: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(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có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tính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gây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nghiện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Ex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 Alcohol is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addictive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drink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(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Rượu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là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thức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uống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gây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nghiện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)</a:t>
            </a:r>
          </a:p>
          <a:p>
            <a:endParaRPr lang="en-US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 Addict ( n )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người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nghiện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(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rượu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thuốc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lá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….. )</a:t>
            </a:r>
          </a:p>
          <a:p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Addiction ( n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thói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nghiện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3. Arcade ( n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khu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vui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chơi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mua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sắm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có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mái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vòm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4.To invent ( v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phát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minh,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sáng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chế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Invention ( n )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sự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phát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minh.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Inventor ( n )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nhà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phát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minh,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nhà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sáng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chế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</a:t>
            </a:r>
            <a:endParaRPr lang="en-US" sz="24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13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105" y="228600"/>
            <a:ext cx="64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 15 : GOING OUT.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1196" y="947163"/>
            <a:ext cx="27197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WORDS: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1653" y="1454302"/>
            <a:ext cx="3486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Part A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 Video games.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705" y="2209800"/>
            <a:ext cx="84582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5. Dizzy ( </a:t>
            </a:r>
            <a:r>
              <a:rPr lang="en-US" sz="2400" b="1" dirty="0" err="1" smtClean="0">
                <a:solidFill>
                  <a:srgbClr val="002060"/>
                </a:solidFill>
              </a:rPr>
              <a:t>adj</a:t>
            </a:r>
            <a:r>
              <a:rPr lang="en-US" sz="2400" b="1" dirty="0" smtClean="0">
                <a:solidFill>
                  <a:srgbClr val="002060"/>
                </a:solidFill>
              </a:rPr>
              <a:t> ) : </a:t>
            </a:r>
            <a:r>
              <a:rPr lang="en-US" sz="2400" i="1" dirty="0" err="1" smtClean="0">
                <a:solidFill>
                  <a:srgbClr val="002060"/>
                </a:solidFill>
              </a:rPr>
              <a:t>hoa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mắt</a:t>
            </a:r>
            <a:r>
              <a:rPr lang="en-US" sz="2400" i="1" dirty="0" smtClean="0">
                <a:solidFill>
                  <a:srgbClr val="002060"/>
                </a:solidFill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</a:rPr>
              <a:t>choáng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váng</a:t>
            </a:r>
            <a:r>
              <a:rPr lang="en-US" sz="2400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6. Outdoors ( </a:t>
            </a:r>
            <a:r>
              <a:rPr lang="en-US" sz="2400" b="1" dirty="0" err="1" smtClean="0">
                <a:solidFill>
                  <a:srgbClr val="002060"/>
                </a:solidFill>
              </a:rPr>
              <a:t>adv</a:t>
            </a:r>
            <a:r>
              <a:rPr lang="en-US" sz="2400" b="1" dirty="0" smtClean="0">
                <a:solidFill>
                  <a:srgbClr val="002060"/>
                </a:solidFill>
              </a:rPr>
              <a:t> ) # Indoors : </a:t>
            </a:r>
            <a:r>
              <a:rPr lang="en-US" sz="2400" i="1" dirty="0" smtClean="0">
                <a:solidFill>
                  <a:srgbClr val="002060"/>
                </a:solidFill>
              </a:rPr>
              <a:t>ở </a:t>
            </a:r>
            <a:r>
              <a:rPr lang="en-US" sz="2400" i="1" dirty="0" err="1" smtClean="0">
                <a:solidFill>
                  <a:srgbClr val="002060"/>
                </a:solidFill>
              </a:rPr>
              <a:t>ngoài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trời</a:t>
            </a:r>
            <a:r>
              <a:rPr lang="en-US" sz="2400" i="1" dirty="0" smtClean="0">
                <a:solidFill>
                  <a:srgbClr val="002060"/>
                </a:solidFill>
              </a:rPr>
              <a:t> #  ( </a:t>
            </a:r>
            <a:r>
              <a:rPr lang="en-US" sz="2400" i="1" dirty="0" err="1" smtClean="0">
                <a:solidFill>
                  <a:srgbClr val="002060"/>
                </a:solidFill>
              </a:rPr>
              <a:t>vào</a:t>
            </a:r>
            <a:r>
              <a:rPr lang="en-US" sz="2400" i="1" dirty="0" smtClean="0">
                <a:solidFill>
                  <a:srgbClr val="002060"/>
                </a:solidFill>
              </a:rPr>
              <a:t> ) </a:t>
            </a:r>
            <a:r>
              <a:rPr lang="en-US" sz="2400" i="1" dirty="0" err="1" smtClean="0">
                <a:solidFill>
                  <a:srgbClr val="002060"/>
                </a:solidFill>
              </a:rPr>
              <a:t>trong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nhà</a:t>
            </a:r>
            <a:r>
              <a:rPr lang="en-US" sz="2400" i="1" dirty="0" smtClean="0">
                <a:solidFill>
                  <a:srgbClr val="002060"/>
                </a:solidFill>
              </a:rPr>
              <a:t>, ở </a:t>
            </a:r>
            <a:r>
              <a:rPr lang="en-US" sz="2400" i="1" dirty="0" err="1" smtClean="0">
                <a:solidFill>
                  <a:srgbClr val="002060"/>
                </a:solidFill>
              </a:rPr>
              <a:t>trong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nhà</a:t>
            </a:r>
            <a:r>
              <a:rPr lang="en-US" sz="2400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400" b="1" u="sng" dirty="0" smtClean="0">
                <a:solidFill>
                  <a:srgbClr val="0070C0"/>
                </a:solidFill>
              </a:rPr>
              <a:t>Ex</a:t>
            </a:r>
            <a:r>
              <a:rPr lang="en-US" sz="2400" b="1" dirty="0" smtClean="0">
                <a:solidFill>
                  <a:srgbClr val="0070C0"/>
                </a:solidFill>
              </a:rPr>
              <a:t> : In hot countries, people can sleep </a:t>
            </a:r>
            <a:r>
              <a:rPr lang="en-US" sz="2400" b="1" u="sng" dirty="0" smtClean="0">
                <a:solidFill>
                  <a:srgbClr val="FF0000"/>
                </a:solidFill>
              </a:rPr>
              <a:t>outdoors.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                                                          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B050"/>
                </a:solidFill>
              </a:rPr>
              <a:t>(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adv</a:t>
            </a:r>
            <a:r>
              <a:rPr lang="en-US" sz="2400" b="1" i="1" dirty="0" smtClean="0">
                <a:solidFill>
                  <a:srgbClr val="00B050"/>
                </a:solidFill>
              </a:rPr>
              <a:t> )</a:t>
            </a:r>
          </a:p>
          <a:p>
            <a:endParaRPr lang="en-US" sz="2400" b="1" i="1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 3"/>
              <a:buChar char=""/>
            </a:pP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Outdoor ( </a:t>
            </a:r>
            <a:r>
              <a:rPr lang="en-US" sz="2400" b="1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adj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) # Indoor 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ngoài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trời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#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trong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nhà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    </a:t>
            </a:r>
            <a:r>
              <a:rPr lang="en-US" sz="2400" b="1" u="sng" dirty="0" smtClean="0">
                <a:sym typeface="Wingdings 3"/>
              </a:rPr>
              <a:t>Ex </a:t>
            </a:r>
            <a:r>
              <a:rPr lang="en-US" sz="2400" b="1" dirty="0" smtClean="0">
                <a:sym typeface="Wingdings 3"/>
              </a:rPr>
              <a:t>: - Outdoor activities  </a:t>
            </a:r>
            <a:r>
              <a:rPr lang="en-US" sz="2400" i="1" dirty="0" smtClean="0">
                <a:sym typeface="Wingdings 3"/>
              </a:rPr>
              <a:t>( </a:t>
            </a:r>
            <a:r>
              <a:rPr lang="en-US" sz="2400" i="1" dirty="0" err="1" smtClean="0">
                <a:sym typeface="Wingdings 3"/>
              </a:rPr>
              <a:t>những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hoạt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động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ngoài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trời</a:t>
            </a:r>
            <a:r>
              <a:rPr lang="en-US" sz="2400" i="1" dirty="0" smtClean="0">
                <a:sym typeface="Wingdings 3"/>
              </a:rPr>
              <a:t> )</a:t>
            </a:r>
          </a:p>
          <a:p>
            <a:r>
              <a:rPr lang="en-US" sz="2400" b="1" dirty="0" smtClean="0">
                <a:sym typeface="Wingdings 3"/>
              </a:rPr>
              <a:t>            - Outdoor sports </a:t>
            </a:r>
            <a:r>
              <a:rPr lang="en-US" sz="2400" i="1" dirty="0" smtClean="0">
                <a:sym typeface="Wingdings 3"/>
              </a:rPr>
              <a:t>( </a:t>
            </a:r>
            <a:r>
              <a:rPr lang="en-US" sz="2400" i="1" dirty="0" err="1" smtClean="0">
                <a:sym typeface="Wingdings 3"/>
              </a:rPr>
              <a:t>các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môn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thể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thao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ngoài</a:t>
            </a:r>
            <a:r>
              <a:rPr lang="en-US" sz="2400" i="1" dirty="0" smtClean="0">
                <a:sym typeface="Wingdings 3"/>
              </a:rPr>
              <a:t> </a:t>
            </a:r>
            <a:r>
              <a:rPr lang="en-US" sz="2400" i="1" dirty="0" err="1" smtClean="0">
                <a:sym typeface="Wingdings 3"/>
              </a:rPr>
              <a:t>trời</a:t>
            </a:r>
            <a:r>
              <a:rPr lang="en-US" sz="2400" i="1" dirty="0" smtClean="0">
                <a:sym typeface="Wingdings 3"/>
              </a:rPr>
              <a:t> )</a:t>
            </a:r>
          </a:p>
          <a:p>
            <a:r>
              <a:rPr lang="en-US" sz="2400" b="1" dirty="0">
                <a:solidFill>
                  <a:srgbClr val="0070C0"/>
                </a:solidFill>
                <a:sym typeface="Wingdings 3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Wingdings 3"/>
              </a:rPr>
              <a:t>           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0664" y="1371600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58468" y="1479213"/>
            <a:ext cx="3363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Part A</a:t>
            </a:r>
            <a:r>
              <a:rPr lang="en-US" sz="2800" b="1" dirty="0" smtClean="0">
                <a:solidFill>
                  <a:srgbClr val="00B050"/>
                </a:solidFill>
              </a:rPr>
              <a:t> : Video games.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8185" y="2133600"/>
            <a:ext cx="8659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To develop ( v ) :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Development ( n )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sự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phát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triển</a:t>
            </a:r>
            <a:endParaRPr lang="en-US" sz="2400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8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Skill ( n ) 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kỹ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năng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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Social skill ( n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kỹ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năng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giao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tiếp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9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To socialize ( v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giao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tiếp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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Social (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adj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(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thuộc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về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giao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10. Millions of + countable noun :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Hàng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triệu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….</a:t>
            </a:r>
          </a:p>
          <a:p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Ex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I went to an awesome garden with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millions of  flowers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(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Tôi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bước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vào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một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khu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vườn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tuyệt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đẹp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với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hàng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triệu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loài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hoa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11. To identify ( v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nhận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nhận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biết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nhận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dạng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Identification ( n ) 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sự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nhận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ra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sự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nhận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dạng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 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0" y="30480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OUT.</a:t>
            </a:r>
            <a:endParaRPr lang="en-US" sz="4000" dirty="0"/>
          </a:p>
        </p:txBody>
      </p:sp>
      <p:sp>
        <p:nvSpPr>
          <p:cNvPr id="11" name="Rectangle 10"/>
          <p:cNvSpPr/>
          <p:nvPr/>
        </p:nvSpPr>
        <p:spPr>
          <a:xfrm>
            <a:off x="732964" y="955993"/>
            <a:ext cx="2442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I.NEW WORDS: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131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121408"/>
            <a:ext cx="58189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761212" y="838200"/>
            <a:ext cx="2612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I. </a:t>
            </a:r>
            <a:r>
              <a:rPr lang="en-US" sz="2800" b="1" u="sng" dirty="0" smtClean="0">
                <a:solidFill>
                  <a:srgbClr val="FF0000"/>
                </a:solidFill>
              </a:rPr>
              <a:t>NEW WORDS: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83973" y="1384917"/>
            <a:ext cx="3363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Part A</a:t>
            </a:r>
            <a:r>
              <a:rPr lang="en-US" sz="2800" b="1" dirty="0" smtClean="0">
                <a:solidFill>
                  <a:srgbClr val="00B050"/>
                </a:solidFill>
              </a:rPr>
              <a:t> : Video games.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6942" y="2091329"/>
            <a:ext cx="739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12. To protect ( v ) : </a:t>
            </a:r>
            <a:r>
              <a:rPr lang="en-US" sz="2400" i="1" dirty="0" err="1" smtClean="0">
                <a:solidFill>
                  <a:srgbClr val="002060"/>
                </a:solidFill>
              </a:rPr>
              <a:t>bảo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vệ</a:t>
            </a:r>
            <a:r>
              <a:rPr lang="en-US" sz="2400" i="1" dirty="0" smtClean="0">
                <a:solidFill>
                  <a:srgbClr val="002060"/>
                </a:solidFill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</a:rPr>
              <a:t>che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</a:rPr>
              <a:t>chở</a:t>
            </a:r>
            <a:r>
              <a:rPr lang="en-US" sz="2400" i="1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Wingdings 3"/>
              <a:buChar char="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Protection ( n )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sự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bảo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vệ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13. Premises  ( n ) :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cơ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ngơi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đất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đai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nhà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cửa</a:t>
            </a:r>
            <a:endParaRPr lang="en-US" sz="2400" i="1" dirty="0" smtClean="0">
              <a:solidFill>
                <a:srgbClr val="002060"/>
              </a:solidFill>
              <a:sym typeface="Wingdings 3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14. To rob ( v ) :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cướp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cướp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đoạt</a:t>
            </a:r>
            <a:endParaRPr lang="en-US" sz="2400" i="1" dirty="0" smtClean="0">
              <a:solidFill>
                <a:srgbClr val="002060"/>
              </a:solidFill>
              <a:sym typeface="Wingdings 3"/>
            </a:endParaRP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Robber ( n )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kẻ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cướp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¦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Robbery ( n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vụ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cướp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15. Teaching aid ( n ) :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giáo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cụ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dụng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cụ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trợ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giảng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16. Industry ( n ) :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công</a:t>
            </a:r>
            <a:r>
              <a:rPr lang="en-US" sz="2400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sym typeface="Wingdings 3"/>
              </a:rPr>
              <a:t>nghiệp</a:t>
            </a:r>
            <a:r>
              <a:rPr lang="en-US" sz="2400" i="1" dirty="0" smtClean="0"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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Music industry ( n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nền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công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nghiệp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âm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nhạc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Industrial (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adj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thuộc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công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nghiệp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sym typeface="Wingdings 3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sym typeface="Wingdings 3"/>
              </a:rPr>
              <a:t>17. Image ( n ): </a:t>
            </a:r>
            <a:r>
              <a:rPr lang="en-US" sz="2400" b="1" i="1" dirty="0" err="1" smtClean="0">
                <a:solidFill>
                  <a:srgbClr val="002060"/>
                </a:solidFill>
                <a:sym typeface="Wingdings 3"/>
              </a:rPr>
              <a:t>hình</a:t>
            </a:r>
            <a:r>
              <a:rPr lang="en-US" sz="2400" b="1" i="1" dirty="0" smtClean="0">
                <a:solidFill>
                  <a:srgbClr val="002060"/>
                </a:solidFill>
                <a:sym typeface="Wingdings 3"/>
              </a:rPr>
              <a:t> , </a:t>
            </a:r>
            <a:r>
              <a:rPr lang="en-US" sz="2400" b="1" i="1" dirty="0" err="1" smtClean="0">
                <a:solidFill>
                  <a:srgbClr val="002060"/>
                </a:solidFill>
                <a:sym typeface="Wingdings 3"/>
              </a:rPr>
              <a:t>hình</a:t>
            </a:r>
            <a:r>
              <a:rPr lang="en-US" sz="2400" b="1" i="1" dirty="0" smtClean="0">
                <a:solidFill>
                  <a:srgbClr val="002060"/>
                </a:solidFill>
                <a:sym typeface="Wingdings 3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sym typeface="Wingdings 3"/>
              </a:rPr>
              <a:t>ảnh</a:t>
            </a:r>
            <a:r>
              <a:rPr lang="en-US" sz="2400" b="1" i="1" dirty="0" smtClean="0">
                <a:solidFill>
                  <a:srgbClr val="002060"/>
                </a:solidFill>
                <a:sym typeface="Wingdings 3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9510" y="219694"/>
            <a:ext cx="4778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258" y="998442"/>
            <a:ext cx="253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I. </a:t>
            </a:r>
            <a:r>
              <a:rPr lang="en-US" sz="2800" b="1" u="sng" dirty="0" smtClean="0">
                <a:solidFill>
                  <a:srgbClr val="FF0000"/>
                </a:solidFill>
              </a:rPr>
              <a:t>NEW WORDS: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62000" y="1524342"/>
            <a:ext cx="2904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Part B</a:t>
            </a:r>
            <a:r>
              <a:rPr lang="en-US" sz="2800" b="1" dirty="0" smtClean="0">
                <a:solidFill>
                  <a:srgbClr val="00B050"/>
                </a:solidFill>
              </a:rPr>
              <a:t> : In the city.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28258" y="2209800"/>
            <a:ext cx="88554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Theater club ( n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Noise ( n ) :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 3"/>
              <a:buChar char="¦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Noisy (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adj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ồn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ào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náo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nhiệt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¦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Noisily (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adv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1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cách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ồn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ào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Busy (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adj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) 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tấp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nập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nhộn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nhịp</a:t>
            </a:r>
            <a:endParaRPr lang="en-U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285750" indent="-285750">
              <a:buFont typeface="Wingdings 3"/>
              <a:buChar char="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Busy roads ( n )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: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những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con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đường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tấp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nập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 To wake ( v ) 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: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đánh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thức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,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thức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giấc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</a:p>
          <a:p>
            <a:pPr marL="285750" indent="-285750">
              <a:buFont typeface="Wingdings 3"/>
              <a:buChar char="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Awake (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) :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400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Are you still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awake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  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 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1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6048" y="110505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87557" y="228600"/>
            <a:ext cx="4892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r>
              <a:rPr lang="en-US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5953" y="953019"/>
            <a:ext cx="2464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II. </a:t>
            </a:r>
            <a:r>
              <a:rPr lang="en-US" sz="2800" b="1" u="sng" dirty="0" smtClean="0">
                <a:solidFill>
                  <a:srgbClr val="FF0000"/>
                </a:solidFill>
              </a:rPr>
              <a:t>GRAMMAR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57079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* Used to - Be / Get used to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849" y="2209800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0070C0"/>
                </a:solidFill>
              </a:rPr>
              <a:t>1. </a:t>
            </a:r>
            <a:r>
              <a:rPr lang="en-US" sz="2600" b="1" u="sng" dirty="0" smtClean="0">
                <a:solidFill>
                  <a:srgbClr val="0070C0"/>
                </a:solidFill>
              </a:rPr>
              <a:t>Used to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b="1" i="1" dirty="0" smtClean="0">
                <a:solidFill>
                  <a:srgbClr val="0070C0"/>
                </a:solidFill>
              </a:rPr>
              <a:t>(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đã</a:t>
            </a:r>
            <a:r>
              <a:rPr lang="en-US" sz="2600" b="1" i="1" dirty="0" smtClean="0">
                <a:solidFill>
                  <a:srgbClr val="0070C0"/>
                </a:solidFill>
              </a:rPr>
              <a:t>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từng</a:t>
            </a:r>
            <a:r>
              <a:rPr lang="en-US" sz="2600" b="1" i="1" dirty="0" smtClean="0">
                <a:solidFill>
                  <a:srgbClr val="0070C0"/>
                </a:solidFill>
              </a:rPr>
              <a:t>,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đã</a:t>
            </a:r>
            <a:r>
              <a:rPr lang="en-US" sz="2600" b="1" i="1" dirty="0" smtClean="0">
                <a:solidFill>
                  <a:srgbClr val="0070C0"/>
                </a:solidFill>
              </a:rPr>
              <a:t>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thường</a:t>
            </a:r>
            <a:r>
              <a:rPr lang="en-US" sz="2600" b="1" i="1" dirty="0" smtClean="0">
                <a:solidFill>
                  <a:srgbClr val="0070C0"/>
                </a:solidFill>
              </a:rPr>
              <a:t> )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được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dùng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để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diễn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tả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hành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động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đã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xảy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xuyên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liên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tục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trong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khoảng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trong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quá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khứ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85948" y="3440906"/>
            <a:ext cx="655320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( + )     Subject    +     used to    +  V</a:t>
            </a:r>
            <a:r>
              <a:rPr lang="en-US" sz="2000" b="1" dirty="0" smtClean="0"/>
              <a:t>o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5032" y="4343400"/>
            <a:ext cx="85977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1. Mai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 to play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blindman’s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bluff with her friends when   she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still young.</a:t>
            </a:r>
          </a:p>
          <a:p>
            <a:pPr algn="just"/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He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 to have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long hair but nowadays his hair is very short.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0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  <p:bldP spid="3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295241"/>
            <a:ext cx="47788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OUT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959216"/>
            <a:ext cx="2351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II. </a:t>
            </a:r>
            <a:r>
              <a:rPr lang="en-US" sz="2800" b="1" u="sng" dirty="0">
                <a:solidFill>
                  <a:srgbClr val="FF0000"/>
                </a:solidFill>
              </a:rPr>
              <a:t>GRAMMAR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7096" y="1540509"/>
            <a:ext cx="428527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*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- Be / Get used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Used to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sz="2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575597"/>
            <a:ext cx="6629400" cy="523220"/>
          </a:xfrm>
          <a:prstGeom prst="rect">
            <a:avLst/>
          </a:prstGeom>
          <a:solidFill>
            <a:srgbClr val="FFCC66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- )    S  +    didn’t  +  use to       +   V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5052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We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didn’t use to get up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early  when we were children.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0902" y="4489862"/>
            <a:ext cx="6597697" cy="523220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 ? )    Did   +    S    +   use to   +   V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36903" y="5181599"/>
            <a:ext cx="55843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to work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here?</a:t>
            </a:r>
          </a:p>
          <a:p>
            <a:pPr algn="ctr"/>
            <a:r>
              <a:rPr lang="en-US" sz="2000" i="1" dirty="0" smtClean="0"/>
              <a:t>( </a:t>
            </a:r>
            <a:r>
              <a:rPr lang="en-US" sz="2000" i="1" dirty="0" err="1" smtClean="0"/>
              <a:t>Bạn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đã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từng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làm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việc</a:t>
            </a:r>
            <a:r>
              <a:rPr lang="en-US" sz="2000" i="1" dirty="0" smtClean="0"/>
              <a:t> ở </a:t>
            </a:r>
            <a:r>
              <a:rPr lang="en-US" sz="2000" i="1" dirty="0" err="1" smtClean="0"/>
              <a:t>đây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phải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không</a:t>
            </a:r>
            <a:r>
              <a:rPr lang="en-US" sz="2000" i="1" dirty="0" smtClean="0"/>
              <a:t>? 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7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6750" y="188136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UNIT 15 : GOING </a:t>
            </a:r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OUT.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896022"/>
            <a:ext cx="26273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II. </a:t>
            </a:r>
            <a:r>
              <a:rPr lang="en-US" sz="2800" b="1" u="sng" dirty="0">
                <a:solidFill>
                  <a:srgbClr val="FF0000"/>
                </a:solidFill>
              </a:rPr>
              <a:t>GRAMMAR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5488" y="15240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2. </a:t>
            </a:r>
            <a:r>
              <a:rPr lang="en-US" sz="2800" b="1" i="1" u="sng" dirty="0" smtClean="0">
                <a:solidFill>
                  <a:srgbClr val="0070C0"/>
                </a:solidFill>
              </a:rPr>
              <a:t>Be</a:t>
            </a:r>
            <a:r>
              <a:rPr lang="en-US" sz="2800" b="1" i="1" dirty="0" smtClean="0">
                <a:solidFill>
                  <a:srgbClr val="0070C0"/>
                </a:solidFill>
              </a:rPr>
              <a:t> / </a:t>
            </a:r>
            <a:r>
              <a:rPr lang="en-US" sz="2800" b="1" i="1" u="sng" dirty="0" smtClean="0">
                <a:solidFill>
                  <a:srgbClr val="0070C0"/>
                </a:solidFill>
              </a:rPr>
              <a:t>Get used to</a:t>
            </a:r>
            <a:r>
              <a:rPr lang="en-US" sz="2800" b="1" i="1" dirty="0" smtClean="0">
                <a:solidFill>
                  <a:srgbClr val="0070C0"/>
                </a:solidFill>
              </a:rPr>
              <a:t> (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quen</a:t>
            </a:r>
            <a:r>
              <a:rPr lang="en-US" sz="2800" b="1" i="1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với</a:t>
            </a:r>
            <a:r>
              <a:rPr lang="en-US" sz="2800" b="1" i="1" dirty="0" smtClean="0">
                <a:solidFill>
                  <a:srgbClr val="0070C0"/>
                </a:solidFill>
              </a:rPr>
              <a:t> )</a:t>
            </a:r>
            <a:endParaRPr lang="en-US" sz="26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209800"/>
            <a:ext cx="441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</a:rPr>
              <a:t>a. </a:t>
            </a:r>
            <a:r>
              <a:rPr lang="en-US" sz="2600" b="1" i="1" u="sng" dirty="0" smtClean="0">
                <a:solidFill>
                  <a:srgbClr val="00B050"/>
                </a:solidFill>
              </a:rPr>
              <a:t>Be used to</a:t>
            </a:r>
            <a:r>
              <a:rPr lang="en-US" sz="2600" b="1" i="1" dirty="0" smtClean="0">
                <a:solidFill>
                  <a:srgbClr val="00B050"/>
                </a:solidFill>
              </a:rPr>
              <a:t> ( </a:t>
            </a:r>
            <a:r>
              <a:rPr lang="en-US" sz="2600" b="1" i="1" dirty="0" err="1" smtClean="0">
                <a:solidFill>
                  <a:srgbClr val="00B050"/>
                </a:solidFill>
              </a:rPr>
              <a:t>quen</a:t>
            </a:r>
            <a:r>
              <a:rPr lang="en-US" sz="2600" b="1" i="1" dirty="0" smtClean="0">
                <a:solidFill>
                  <a:srgbClr val="00B050"/>
                </a:solidFill>
              </a:rPr>
              <a:t> </a:t>
            </a:r>
            <a:r>
              <a:rPr lang="en-US" sz="2600" b="1" i="1" dirty="0" err="1" smtClean="0">
                <a:solidFill>
                  <a:srgbClr val="00B050"/>
                </a:solidFill>
              </a:rPr>
              <a:t>với</a:t>
            </a:r>
            <a:r>
              <a:rPr lang="en-US" sz="2600" b="1" i="1" dirty="0" smtClean="0">
                <a:solidFill>
                  <a:srgbClr val="00B050"/>
                </a:solidFill>
              </a:rPr>
              <a:t> )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248" y="2992935"/>
            <a:ext cx="8024751" cy="584775"/>
          </a:xfrm>
          <a:prstGeom prst="rect">
            <a:avLst/>
          </a:prstGeom>
          <a:solidFill>
            <a:srgbClr val="7030A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Subject    +  be  +  used to   +    V-</a:t>
            </a:r>
            <a:r>
              <a:rPr lang="en-US" sz="3200" b="1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/ noun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886200"/>
            <a:ext cx="906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1. I </a:t>
            </a:r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used to </a:t>
            </a:r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getting up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early and </a:t>
            </a:r>
            <a:r>
              <a:rPr lang="en-US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swimming every morning.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be )</a:t>
            </a:r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V- 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V-</a:t>
            </a:r>
            <a:r>
              <a:rPr lang="en-US" sz="2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endParaRPr lang="en-US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He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used to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noise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be 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noun )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1146</Words>
  <Application>Microsoft Office PowerPoint</Application>
  <PresentationFormat>On-screen Show (4:3)</PresentationFormat>
  <Paragraphs>124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57</cp:revision>
  <dcterms:created xsi:type="dcterms:W3CDTF">2020-05-08T12:41:20Z</dcterms:created>
  <dcterms:modified xsi:type="dcterms:W3CDTF">2021-05-11T08:01:13Z</dcterms:modified>
</cp:coreProperties>
</file>